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5" r:id="rId11"/>
    <p:sldId id="274" r:id="rId12"/>
    <p:sldId id="272" r:id="rId13"/>
    <p:sldId id="268" r:id="rId14"/>
    <p:sldId id="270" r:id="rId15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7731" autoAdjust="0"/>
  </p:normalViewPr>
  <p:slideViewPr>
    <p:cSldViewPr>
      <p:cViewPr varScale="1">
        <p:scale>
          <a:sx n="61" d="100"/>
          <a:sy n="61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AEF74-0FCF-4658-BA51-D89D658F75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693EE-C2D0-4870-8945-3302A2026193}" type="slidenum">
              <a:rPr lang="en-US"/>
              <a:pPr/>
              <a:t>2</a:t>
            </a:fld>
            <a:endParaRPr lang="en-US"/>
          </a:p>
        </p:txBody>
      </p:sp>
      <p:sp>
        <p:nvSpPr>
          <p:cNvPr id="5121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endParaRPr lang="en-US" sz="16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4D2CF6-0152-421E-A12C-15744A0C5822}" type="slidenum">
              <a:rPr lang="en-US"/>
              <a:pPr/>
              <a:t>3</a:t>
            </a:fld>
            <a:endParaRPr lang="en-US"/>
          </a:p>
        </p:txBody>
      </p:sp>
      <p:sp>
        <p:nvSpPr>
          <p:cNvPr id="7169" name="Rectangle 1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0" tIns="0" rIns="0" bIns="0"/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16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AEF74-0FCF-4658-BA51-D89D658F750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61C80-C9EC-4723-86A7-7077D43FA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1419D-A0E3-4BBB-903A-801FF865D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A5261-46F4-457F-AF5E-E6EED5EB6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E2FF0-5A1F-472B-B6F5-AC2BCC6AB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B2764-B929-4C98-9D79-86D268366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57F70-6E57-4F23-BCE3-E6AC738ECD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EB78B-581C-422E-8CBF-1B95077B5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2FC31-6053-4EC5-8935-A38F60078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3626-3BB2-4723-A0A7-CDAE4CF41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DB4DD-C545-4693-8AFC-069E30108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10B77-D5D4-4CE1-82FD-F39CD2247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FA8761-11A6-4543-AF47-7E0E620ADB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6763" y="712788"/>
            <a:ext cx="8453437" cy="354965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4800" dirty="0" err="1">
                <a:solidFill>
                  <a:srgbClr val="000000"/>
                </a:solidFill>
                <a:latin typeface="Arial" pitchFamily="34" charset="0"/>
              </a:rPr>
              <a:t>Glomerulus</a:t>
            </a:r>
            <a:r>
              <a:rPr lang="en-US" sz="4800" dirty="0">
                <a:solidFill>
                  <a:srgbClr val="000000"/>
                </a:solidFill>
                <a:latin typeface="Arial" pitchFamily="34" charset="0"/>
              </a:rPr>
              <a:t>-Specific, Long-Latency Activity in the Olfactory Bulb Granule Cell Network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95325" y="3709988"/>
            <a:ext cx="8526463" cy="2905125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Vikrant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Kapoor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and Nathaniel N. Urban</a:t>
            </a:r>
            <a:br>
              <a:rPr lang="en-US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Department of Biological Sciences and Center for the Neural Basis of Cognition, Carnegie Mellon University</a:t>
            </a:r>
            <a:endParaRPr lang="en-US" dirty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 </a:t>
            </a:r>
            <a:endParaRPr lang="en-US" dirty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Presented by Rose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Psalmond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79400" y="381000"/>
            <a:ext cx="9525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Granule cell latencies are reliable and </a:t>
            </a:r>
            <a:r>
              <a:rPr lang="en-US" sz="4000" dirty="0" err="1">
                <a:solidFill>
                  <a:srgbClr val="000000"/>
                </a:solidFill>
                <a:latin typeface="Arial" pitchFamily="34" charset="0"/>
              </a:rPr>
              <a:t>glomerulus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 specific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200" y="4114800"/>
            <a:ext cx="625833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5400" y="1828800"/>
            <a:ext cx="46672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574800" y="64770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Arial" pitchFamily="34" charset="0"/>
                <a:cs typeface="Arial" pitchFamily="34" charset="0"/>
              </a:rPr>
              <a:t>Yellow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cells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are activated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by both the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glomeruli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800" dirty="0" smtClean="0"/>
              <a:t>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15–30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%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overlap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79400" y="381000"/>
            <a:ext cx="9525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Granule cell latencies are reliable and </a:t>
            </a:r>
            <a:r>
              <a:rPr lang="en-US" sz="4000" dirty="0" err="1">
                <a:solidFill>
                  <a:srgbClr val="000000"/>
                </a:solidFill>
                <a:latin typeface="Arial" pitchFamily="34" charset="0"/>
              </a:rPr>
              <a:t>glomerulus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 specific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4800" y="1828800"/>
            <a:ext cx="422165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60400" y="1752600"/>
            <a:ext cx="441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Latencies for the overlapping </a:t>
            </a:r>
            <a:r>
              <a:rPr lang="en-US" sz="2700" dirty="0"/>
              <a:t>set of granule </a:t>
            </a:r>
            <a:r>
              <a:rPr lang="en-US" sz="2700" dirty="0" smtClean="0"/>
              <a:t>cells</a:t>
            </a:r>
            <a:r>
              <a:rPr lang="en-US" sz="2700" b="1" i="1" dirty="0" smtClean="0"/>
              <a:t>, </a:t>
            </a:r>
            <a:r>
              <a:rPr lang="en-US" sz="2700" dirty="0"/>
              <a:t>for two stimuli of </a:t>
            </a:r>
            <a:r>
              <a:rPr lang="en-US" sz="2700" dirty="0" smtClean="0"/>
              <a:t>the same (red </a:t>
            </a:r>
            <a:r>
              <a:rPr lang="en-US" sz="2700" dirty="0"/>
              <a:t>and green triangles) and for two different </a:t>
            </a:r>
            <a:r>
              <a:rPr lang="en-US" sz="2700" dirty="0" err="1"/>
              <a:t>glomeruli</a:t>
            </a:r>
            <a:r>
              <a:rPr lang="en-US" sz="2700" dirty="0"/>
              <a:t> </a:t>
            </a:r>
            <a:r>
              <a:rPr lang="en-US" sz="2700" dirty="0" smtClean="0"/>
              <a:t>(yellow circles).</a:t>
            </a:r>
          </a:p>
          <a:p>
            <a:endParaRPr lang="en-US" sz="2700" dirty="0"/>
          </a:p>
          <a:p>
            <a:r>
              <a:rPr lang="en-US" sz="2700" b="1" dirty="0" err="1" smtClean="0"/>
              <a:t>Glomerular</a:t>
            </a:r>
            <a:r>
              <a:rPr lang="en-US" sz="2700" b="1" dirty="0" smtClean="0"/>
              <a:t> identity is coded by the latency of granule cell firing</a:t>
            </a:r>
            <a:endParaRPr lang="en-US" sz="27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5200" y="2133600"/>
            <a:ext cx="46197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60400" y="2133600"/>
            <a:ext cx="381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Summary plot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showing strong correlation between predicted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coactivation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probability and actual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coactivation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probability: individual granule cells act independently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9400" y="381000"/>
            <a:ext cx="967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Granule cell activity is uncorrelated</a:t>
            </a:r>
          </a:p>
          <a:p>
            <a:pPr algn="ctr"/>
            <a:r>
              <a:rPr lang="en-US" sz="4000" dirty="0">
                <a:latin typeface="Arial" pitchFamily="34" charset="0"/>
                <a:cs typeface="Arial" pitchFamily="34" charset="0"/>
              </a:rPr>
              <a:t>across the population and across trials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600" y="457200"/>
            <a:ext cx="944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Summary &amp; Conclusions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000" y="1524000"/>
            <a:ext cx="9067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Granule cells fire with long but reliable latencies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This occurs regardless of stimulus input origin (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glomerular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or from mitral cells)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Latencies varied widely across different cells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Latencies of single granule cells were extremely reliable and input specific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This provides a link between the timing of inhibitory input to mitral cells and odor identification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The mechanism for granule cell delay is still unclear</a:t>
            </a:r>
          </a:p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533400"/>
            <a:ext cx="9525000" cy="838200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My Research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828800"/>
            <a:ext cx="8636000" cy="4573588"/>
          </a:xfrm>
        </p:spPr>
        <p:txBody>
          <a:bodyPr/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Potassium A-type current accounts for approx. 50% of the latency. 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I am investigating this and other potential mechanisms for delay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NMDA, Ca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Susceptibility to noise</a:t>
            </a: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Learn more next week!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55600" y="1371600"/>
            <a:ext cx="4441825" cy="4362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Olfaction = sense of smell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A general outline:</a:t>
            </a: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   Nose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=&gt; </a:t>
            </a:r>
            <a:endParaRPr lang="en-US" sz="2700" dirty="0" smtClean="0">
              <a:solidFill>
                <a:srgbClr val="000000"/>
              </a:solidFill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       Receptors=&gt;       </a:t>
            </a:r>
          </a:p>
          <a:p>
            <a:pPr>
              <a:lnSpc>
                <a:spcPct val="150000"/>
              </a:lnSpc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          Olfactory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bulb =&gt; </a:t>
            </a:r>
            <a:endParaRPr lang="en-US" sz="2700" dirty="0" smtClean="0">
              <a:solidFill>
                <a:srgbClr val="000000"/>
              </a:solidFill>
              <a:latin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                other brain areas</a:t>
            </a: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Let’s look a little closer</a:t>
            </a: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327525" y="7096125"/>
            <a:ext cx="561975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>
                <a:solidFill>
                  <a:srgbClr val="000000"/>
                </a:solidFill>
                <a:latin typeface="Arial" pitchFamily="34" charset="0"/>
              </a:rPr>
              <a:t>Image from: http://www.mhhe.com/socscience/intro/ibank/ibank/0036.jpg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79400" y="609600"/>
            <a:ext cx="965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The Olfactory System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7600" y="1219200"/>
            <a:ext cx="4648200" cy="572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79400" y="457200"/>
            <a:ext cx="9650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The</a:t>
            </a:r>
            <a:r>
              <a:rPr lang="en-US" sz="32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Olfactory Bulb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10038" y="7145338"/>
            <a:ext cx="5881687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300">
                <a:solidFill>
                  <a:srgbClr val="000000"/>
                </a:solidFill>
                <a:latin typeface="Arial" pitchFamily="34" charset="0"/>
              </a:rPr>
              <a:t>Image from: http://www.nature.com/nrn/journal/v5/n3/images/nrn1361-i1.jpg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5600" y="1447800"/>
            <a:ext cx="5703887" cy="477678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79400" y="1447800"/>
            <a:ext cx="396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42900">
              <a:spcAft>
                <a:spcPts val="6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Glomeruli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= spherical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structures receiving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input from same type of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receptors</a:t>
            </a:r>
          </a:p>
          <a:p>
            <a:pPr lvl="1" indent="-342900"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G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lomerular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layer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combines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input from olfactory nerves</a:t>
            </a:r>
            <a:endParaRPr lang="en-US" sz="2700" dirty="0" smtClean="0"/>
          </a:p>
          <a:p>
            <a:pPr lvl="1" indent="-342900"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Mitral cell layer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=&gt; </a:t>
            </a:r>
          </a:p>
          <a:p>
            <a:pPr lvl="1" indent="-342900">
              <a:spcAft>
                <a:spcPts val="600"/>
              </a:spcAft>
              <a:buClr>
                <a:srgbClr val="000000"/>
              </a:buClr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olfactory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cortex</a:t>
            </a:r>
            <a:endParaRPr lang="en-US" sz="2700" dirty="0" smtClean="0"/>
          </a:p>
          <a:p>
            <a:pPr lvl="1" indent="-342900">
              <a:spcAft>
                <a:spcPts val="600"/>
              </a:spcAft>
              <a:buClr>
                <a:srgbClr val="000000"/>
              </a:buClr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Many 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interneurons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, including granule cells</a:t>
            </a: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3213" y="360363"/>
            <a:ext cx="9577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Granule Cells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84200" y="1905000"/>
            <a:ext cx="9096375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Axonless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dendrodendritic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structure)</a:t>
            </a:r>
            <a:endParaRPr lang="en-US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Release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inhibitory neurotransmitter Gamma-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aminobutyric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acid (GABA) </a:t>
            </a:r>
            <a:endParaRPr lang="en-US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Enables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lateral inhibition and/or auto-inhibition of mitral cells</a:t>
            </a:r>
            <a:endParaRPr lang="en-US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Extremely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reliable, consistent delay in firing (timescale: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0-1000 ms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79400" y="381000"/>
            <a:ext cx="957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Methods &amp; Calculations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08000" y="1143000"/>
            <a:ext cx="8370887" cy="299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Cells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were visualized under infrared differential</a:t>
            </a:r>
            <a:br>
              <a:rPr lang="en-US" sz="27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interference contrast (DIC) optics recordings.</a:t>
            </a:r>
            <a:endParaRPr lang="en-US" dirty="0"/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Cellular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activity measured in </a:t>
            </a:r>
            <a:r>
              <a:rPr lang="el-GR" sz="2700" dirty="0" smtClean="0">
                <a:solidFill>
                  <a:srgbClr val="000000"/>
                </a:solidFill>
                <a:latin typeface="Arial" pitchFamily="34" charset="0"/>
              </a:rPr>
              <a:t>Δ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F/F versus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time</a:t>
            </a:r>
            <a:endParaRPr lang="en-US" dirty="0"/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Flourescence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measures calcium transients, an indicator of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cellular activity</a:t>
            </a:r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The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rising phase of the transient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corresponds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to periods of repetitive firing </a:t>
            </a:r>
            <a:endParaRPr lang="en-US" sz="2700" dirty="0" smtClean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4800" y="4267200"/>
            <a:ext cx="6502400" cy="2446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8000" y="1524000"/>
            <a:ext cx="8912225" cy="450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Activation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latency = time of first deviation from the basal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florescence</a:t>
            </a:r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Rise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time = the difference between the time of first deviation and time taken to attain the peak florescence</a:t>
            </a:r>
            <a:endParaRPr lang="en-US" dirty="0"/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Probability = # trials with activity (one cell)/ total # of trials </a:t>
            </a:r>
            <a:endParaRPr lang="en-US" dirty="0"/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Probability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index = mean of probabilities of all cells imaged in a given condition</a:t>
            </a:r>
            <a:endParaRPr lang="en-US" dirty="0"/>
          </a:p>
          <a:p>
            <a:pPr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Pairwise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Arial" pitchFamily="34" charset="0"/>
              </a:rPr>
              <a:t>coactivation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probability = # trials both cells showed activity/ # of trials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</a:p>
          <a:p>
            <a:pPr>
              <a:lnSpc>
                <a:spcPct val="95000"/>
              </a:lnSpc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>
              <a:lnSpc>
                <a:spcPct val="95000"/>
              </a:lnSpc>
            </a:pP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9738" y="438150"/>
            <a:ext cx="944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Methods &amp; Calculations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6213" y="350838"/>
            <a:ext cx="9704387" cy="156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Asynchronous and repetitive firing upon </a:t>
            </a:r>
            <a:r>
              <a:rPr lang="en-US" sz="4000" dirty="0" err="1">
                <a:solidFill>
                  <a:srgbClr val="000000"/>
                </a:solidFill>
                <a:latin typeface="Arial" pitchFamily="34" charset="0"/>
              </a:rPr>
              <a:t>glomerular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 stimulation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Arial" pitchFamily="34" charset="0"/>
              </a:rPr>
              <a:t> </a:t>
            </a:r>
            <a:endParaRPr lang="en-US" dirty="0"/>
          </a:p>
          <a:p>
            <a:pPr>
              <a:lnSpc>
                <a:spcPct val="95000"/>
              </a:lnSpc>
            </a:pPr>
            <a:endParaRPr lang="en-US" sz="2700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524000"/>
            <a:ext cx="4481855" cy="5715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84200" y="1981200"/>
            <a:ext cx="4191000" cy="355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spcAft>
                <a:spcPts val="1200"/>
              </a:spcAft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Possible mechanisms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for </a:t>
            </a:r>
            <a:r>
              <a:rPr lang="en-US" sz="2700" dirty="0" err="1" smtClean="0">
                <a:solidFill>
                  <a:srgbClr val="000000"/>
                </a:solidFill>
                <a:latin typeface="Arial" pitchFamily="34" charset="0"/>
              </a:rPr>
              <a:t>asychrony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:</a:t>
            </a:r>
          </a:p>
          <a:p>
            <a:pPr>
              <a:lnSpc>
                <a:spcPct val="95000"/>
              </a:lnSpc>
              <a:spcAft>
                <a:spcPts val="1200"/>
              </a:spcAft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(A)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rapid recruitment and persistent activity of granule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cells</a:t>
            </a:r>
          </a:p>
          <a:p>
            <a:pPr>
              <a:lnSpc>
                <a:spcPct val="95000"/>
              </a:lnSpc>
              <a:spcAft>
                <a:spcPts val="1200"/>
              </a:spcAft>
            </a:pP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(B)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asynchronous recruitment of a number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of </a:t>
            </a:r>
            <a:r>
              <a:rPr lang="en-US" sz="2700" dirty="0">
                <a:solidFill>
                  <a:srgbClr val="000000"/>
                </a:solidFill>
                <a:latin typeface="Arial" pitchFamily="34" charset="0"/>
              </a:rPr>
              <a:t>granule </a:t>
            </a:r>
            <a:r>
              <a:rPr lang="en-US" sz="2700" dirty="0" smtClean="0">
                <a:solidFill>
                  <a:srgbClr val="000000"/>
                </a:solidFill>
                <a:latin typeface="Arial" pitchFamily="34" charset="0"/>
              </a:rPr>
              <a:t>cells</a:t>
            </a:r>
            <a:endParaRPr lang="en-US" sz="27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tency after glo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00" y="1981200"/>
            <a:ext cx="3886200" cy="30700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8000" y="5257800"/>
            <a:ext cx="426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Granule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cell activation latency histogram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showing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widely distributed activation latencies.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400" y="381000"/>
            <a:ext cx="944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Activation latencies and response time upon </a:t>
            </a:r>
            <a:r>
              <a:rPr lang="en-US" sz="4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glomerular</a:t>
            </a:r>
            <a:r>
              <a:rPr lang="en-US" sz="4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stimulation </a:t>
            </a:r>
            <a:r>
              <a:rPr lang="en-US" sz="1000" dirty="0">
                <a:solidFill>
                  <a:srgbClr val="000000"/>
                </a:solidFill>
                <a:latin typeface="Arial" pitchFamily="34" charset="0"/>
              </a:rPr>
              <a:t>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61000" y="5334000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latin typeface="Arial" pitchFamily="34" charset="0"/>
                <a:cs typeface="Arial" pitchFamily="34" charset="0"/>
              </a:rPr>
              <a:t>G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ranule cell rise time histogram showing widespread distribution of granule cell rise times.</a:t>
            </a:r>
            <a:endParaRPr lang="en-US" sz="2700" dirty="0"/>
          </a:p>
        </p:txBody>
      </p:sp>
      <p:pic>
        <p:nvPicPr>
          <p:cNvPr id="8" name="Picture 7" descr="f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000" y="1981200"/>
            <a:ext cx="3810000" cy="30833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09550" y="382588"/>
            <a:ext cx="96710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Asynchronous activation of granule cells after stimulation </a:t>
            </a:r>
            <a:r>
              <a:rPr lang="en-US" sz="4000" dirty="0" smtClean="0">
                <a:solidFill>
                  <a:srgbClr val="000000"/>
                </a:solidFill>
                <a:latin typeface="Arial" pitchFamily="34" charset="0"/>
              </a:rPr>
              <a:t>of single </a:t>
            </a:r>
            <a:r>
              <a:rPr lang="en-US" sz="4000" dirty="0">
                <a:solidFill>
                  <a:srgbClr val="000000"/>
                </a:solidFill>
                <a:latin typeface="Arial" pitchFamily="34" charset="0"/>
              </a:rPr>
              <a:t>mitral cells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4200" y="2286000"/>
            <a:ext cx="44958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Widely distributed activation latencies (not significantly different than after </a:t>
            </a:r>
            <a:r>
              <a:rPr lang="en-US" sz="2700" dirty="0" err="1" smtClean="0">
                <a:latin typeface="Arial" pitchFamily="34" charset="0"/>
                <a:cs typeface="Arial" pitchFamily="34" charset="0"/>
              </a:rPr>
              <a:t>glomerular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stimulation)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correlation between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granule cell activation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latencies and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rise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time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700" i="1" dirty="0" smtClean="0">
                <a:latin typeface="Arial" pitchFamily="34" charset="0"/>
                <a:cs typeface="Arial" pitchFamily="34" charset="0"/>
              </a:rPr>
              <a:t>r=0.22)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6200" y="2286000"/>
            <a:ext cx="4083756" cy="3937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533</Words>
  <Application>Microsoft Office PowerPoint</Application>
  <PresentationFormat>Custom</PresentationFormat>
  <Paragraphs>73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Default Design</vt:lpstr>
      <vt:lpstr>Glomerulus-Specific, Long-Latency Activity in the Olfactory Bulb Granule Cell Network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My Research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compbio</cp:lastModifiedBy>
  <cp:revision>19</cp:revision>
  <dcterms:created xsi:type="dcterms:W3CDTF">2004-05-06T09:28:21Z</dcterms:created>
  <dcterms:modified xsi:type="dcterms:W3CDTF">2009-07-23T19:14:50Z</dcterms:modified>
</cp:coreProperties>
</file>